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56" r:id="rId4"/>
    <p:sldId id="257" r:id="rId5"/>
    <p:sldId id="258" r:id="rId6"/>
  </p:sldIdLst>
  <p:sldSz cx="7559675" cy="1025969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0E37"/>
    <a:srgbClr val="4782E7"/>
    <a:srgbClr val="47ACE7"/>
    <a:srgbClr val="FFEC43"/>
    <a:srgbClr val="FFDD00"/>
    <a:srgbClr val="626973"/>
    <a:srgbClr val="4379D1"/>
    <a:srgbClr val="45477F"/>
    <a:srgbClr val="005E56"/>
    <a:srgbClr val="00B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3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96" y="78"/>
      </p:cViewPr>
      <p:guideLst>
        <p:guide orient="horz" pos="3377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679128"/>
            <a:ext cx="6425724" cy="357200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388883"/>
            <a:ext cx="5669756" cy="2477127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7585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557881"/>
            <a:ext cx="6520220" cy="426788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866137"/>
            <a:ext cx="6520220" cy="2244377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758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31253"/>
            <a:ext cx="3212862" cy="65098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31253"/>
            <a:ext cx="3212862" cy="65098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46253"/>
            <a:ext cx="6520220" cy="198312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15129"/>
            <a:ext cx="3198096" cy="1232626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747755"/>
            <a:ext cx="3198096" cy="551238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15129"/>
            <a:ext cx="3213847" cy="1232626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747755"/>
            <a:ext cx="3213847" cy="551238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84001"/>
            <a:ext cx="2438192" cy="2394003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477254"/>
            <a:ext cx="3827085" cy="7291259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078004"/>
            <a:ext cx="2438192" cy="5702383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84001"/>
            <a:ext cx="2438192" cy="2394003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477254"/>
            <a:ext cx="3827085" cy="7291259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5650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7585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078004"/>
            <a:ext cx="2438192" cy="5702383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46251"/>
            <a:ext cx="1630055" cy="86948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46251"/>
            <a:ext cx="4795669" cy="86948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46253"/>
            <a:ext cx="6520220" cy="1983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31253"/>
            <a:ext cx="6520220" cy="6509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509514"/>
            <a:ext cx="1700927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14B8F-A73E-42FF-924C-00F84CC0C3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509514"/>
            <a:ext cx="2551390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509514"/>
            <a:ext cx="1700927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CD921-9867-42BD-B743-00225BE7CB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650" rtl="0" eaLnBrk="1" latinLnBrk="0" hangingPunct="1">
        <a:lnSpc>
          <a:spcPct val="90000"/>
        </a:lnSpc>
        <a:spcBef>
          <a:spcPct val="0"/>
        </a:spcBef>
        <a:buNone/>
        <a:defRPr sz="3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565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464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24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758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 descr="ppt背景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" y="0"/>
            <a:ext cx="7557135" cy="9893935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4685030" y="9848215"/>
            <a:ext cx="2423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中国矿业首届上海论坛组委会</a:t>
            </a:r>
            <a:endParaRPr lang="zh-CN" altLang="en-US" sz="1200" b="1" dirty="0" smtClean="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95780" y="4578985"/>
            <a:ext cx="5313045" cy="22987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 algn="l"/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中国地质调查局/中国地质科学院全球矿产资源战略研究中心（国家智库）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95780" y="5358130"/>
            <a:ext cx="1557020" cy="95631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上海地质学会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上海有色金属协会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上海联合矿权交易所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上海有色网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27450" y="5358130"/>
            <a:ext cx="2396490" cy="205930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江西省矿业联合会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浙江省矿业联合会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江苏省矿业协会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山东省矿业协会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福建省矿业协会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安徽省地质学会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上海市普陀区白银协会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中色丝路矿业咨询（北京）有限公司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北京市雨仁律师事务所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浙江之源资产评估有限责任公司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795780" y="7884795"/>
            <a:ext cx="4657725" cy="32512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 algn="l" fontAlgn="auto">
              <a:lnSpc>
                <a:spcPts val="1480"/>
              </a:lnSpc>
            </a:pPr>
            <a:r>
              <a:rPr kumimoji="1" lang="zh-CN" altLang="en-US" sz="1200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上海矿业全产业链服务平台——上海联合体</a:t>
            </a:r>
            <a:endParaRPr kumimoji="1" lang="zh-CN" altLang="en-US" sz="1200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751330" y="4417060"/>
            <a:ext cx="767715" cy="1238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1751330" y="5153660"/>
            <a:ext cx="587375" cy="1371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3681095" y="5153660"/>
            <a:ext cx="756920" cy="1200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1751330" y="7710170"/>
            <a:ext cx="767715" cy="1238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副标题 2"/>
          <p:cNvSpPr txBox="1"/>
          <p:nvPr/>
        </p:nvSpPr>
        <p:spPr>
          <a:xfrm>
            <a:off x="1795780" y="5058730"/>
            <a:ext cx="922933" cy="2481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kumimoji="1" lang="zh-CN" altLang="en-US" sz="1200" b="1" kern="1200" dirty="0" smtClean="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主办方</a:t>
            </a:r>
            <a:endParaRPr kumimoji="1" lang="zh-CN" altLang="en-US" sz="1200" b="1" kern="1200" dirty="0" smtClean="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副标题 2"/>
          <p:cNvSpPr txBox="1"/>
          <p:nvPr/>
        </p:nvSpPr>
        <p:spPr>
          <a:xfrm>
            <a:off x="1795780" y="4292285"/>
            <a:ext cx="922933" cy="2481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kumimoji="1" lang="zh-CN" altLang="en-US" sz="1200" b="1" kern="1200" dirty="0" smtClean="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指导单位</a:t>
            </a:r>
            <a:endParaRPr kumimoji="1" lang="zh-CN" altLang="en-US" sz="1200" b="1" kern="1200" dirty="0" smtClean="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副标题 2"/>
          <p:cNvSpPr txBox="1"/>
          <p:nvPr/>
        </p:nvSpPr>
        <p:spPr>
          <a:xfrm>
            <a:off x="3727450" y="5058730"/>
            <a:ext cx="922933" cy="2481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kumimoji="1" lang="zh-CN" altLang="en-US" sz="1200" b="1" kern="1200" dirty="0" smtClean="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协办单位</a:t>
            </a:r>
            <a:endParaRPr kumimoji="1" lang="zh-CN" altLang="en-US" sz="1200" b="1" kern="1200" dirty="0" smtClean="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副标题 2"/>
          <p:cNvSpPr txBox="1"/>
          <p:nvPr/>
        </p:nvSpPr>
        <p:spPr>
          <a:xfrm>
            <a:off x="1795780" y="7585395"/>
            <a:ext cx="922933" cy="2481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kumimoji="1" lang="zh-CN" altLang="en-US" sz="1200" b="1" kern="1200" dirty="0" smtClean="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承办单位</a:t>
            </a:r>
            <a:endParaRPr kumimoji="1" lang="zh-CN" altLang="en-US" sz="1200" b="1" kern="1200" dirty="0" smtClean="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背景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5390" cy="9904730"/>
          </a:xfrm>
          <a:prstGeom prst="rect">
            <a:avLst/>
          </a:prstGeom>
        </p:spPr>
      </p:pic>
      <p:sp>
        <p:nvSpPr>
          <p:cNvPr id="9" name="平行四边形 8"/>
          <p:cNvSpPr/>
          <p:nvPr/>
        </p:nvSpPr>
        <p:spPr>
          <a:xfrm rot="5400000" flipV="1">
            <a:off x="2896870" y="4867910"/>
            <a:ext cx="3142615" cy="6193790"/>
          </a:xfrm>
          <a:prstGeom prst="parallelogram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652145" y="9920605"/>
            <a:ext cx="64795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</a:rPr>
              <a:t>参会联系：</a:t>
            </a:r>
            <a:r>
              <a:rPr lang="en-US" altLang="zh-CN" sz="1000" b="1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altLang="zh-CN" sz="100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王甜  152 2111 9163      阎俊  138 1863 6392                 </a:t>
            </a:r>
            <a:r>
              <a:rPr lang="zh-CN" sz="100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邮箱：</a:t>
            </a:r>
            <a:r>
              <a:rPr altLang="zh-CN" sz="100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ShanghaiLHT504@163.com</a:t>
            </a:r>
            <a:endParaRPr altLang="zh-CN" sz="100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9905" y="1355090"/>
            <a:ext cx="5346700" cy="3523615"/>
          </a:xfrm>
          <a:prstGeom prst="rect">
            <a:avLst/>
          </a:prstGeom>
          <a:gradFill>
            <a:gsLst>
              <a:gs pos="27000">
                <a:srgbClr val="45477F">
                  <a:alpha val="56000"/>
                </a:srgbClr>
              </a:gs>
              <a:gs pos="100000">
                <a:srgbClr val="4379D1">
                  <a:alpha val="54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16" name="图片 15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65" y="1355090"/>
            <a:ext cx="4365625" cy="352615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70230" y="1422400"/>
            <a:ext cx="455041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 fontAlgn="auto">
              <a:lnSpc>
                <a:spcPts val="1620"/>
              </a:lnSpc>
              <a:buNone/>
            </a:pPr>
            <a:r>
              <a:rPr lang="en-US"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华东六省一市有关矿业单位（矿业公司、地勘单位、涉矿金融机构、涉矿中介服务机构、矿业装备企业、矿业管理部门、矿业社会组织等）：</a:t>
            </a: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just" fontAlgn="auto">
              <a:lnSpc>
                <a:spcPts val="1620"/>
              </a:lnSpc>
              <a:buNone/>
            </a:pPr>
            <a:r>
              <a:rPr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当今世界正面临百年未有之大变局，中央决策层高度重视全球资源的市场配置；第四次工业革命对矿产资源的需求又在结构上引发了很大变化；单边主义、贸易保护主义抬头，并不断蔓延，全球化遭遇重大挑战，矿产资源国际竞争必然加剧；这就需要我们未雨绸缪，积极有为，沉着应对。</a:t>
            </a: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just" fontAlgn="auto">
              <a:lnSpc>
                <a:spcPts val="1620"/>
              </a:lnSpc>
              <a:buNone/>
            </a:pPr>
            <a:r>
              <a:rPr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新时代国内社会经济发展对矿产资源的刚需依然巨大，尤其对新兴产业矿产的需求进入陡度上升时期 ，而与此同时，国内办矿的外部环境也发生了重大变化，承担着“留住绿水青山，开发金山银山”的神圣使命，这一新的挑战也摆在我们面前。</a:t>
            </a: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just" fontAlgn="auto">
              <a:lnSpc>
                <a:spcPts val="1620"/>
              </a:lnSpc>
              <a:buNone/>
            </a:pPr>
            <a:r>
              <a:rPr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在上海市各矿业组织的共同努力下，中国矿业首届上海论坛隆重推出，旨在利用上海这个最具活力城市的影响力和幅射力，促进中国矿业改革的步伐不断加快，开放的视野不断加宽，面对 “双挑战”，更加勤思善计，行稳致远。</a:t>
            </a: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just" fontAlgn="auto">
              <a:lnSpc>
                <a:spcPts val="1620"/>
              </a:lnSpc>
              <a:buNone/>
            </a:pPr>
            <a:r>
              <a:rPr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本次论坛主要面向华东六省一市的矿业单位，一是考虑控制会议的规模，以利于会后各项工作的精准对接；二是考虑将基层颇为关注的问题谈深谈透，真正达到解疑释惑。</a:t>
            </a: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41980" y="5175885"/>
            <a:ext cx="4055110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400"/>
              </a:lnSpc>
              <a:buNone/>
            </a:pPr>
            <a:r>
              <a:rPr sz="10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论坛期间，将进行走出去和将要走出去企业的问卷调查，以协调国家境外公益性地质工作的布局。</a:t>
            </a:r>
            <a:endParaRPr sz="10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>
              <a:lnSpc>
                <a:spcPts val="1400"/>
              </a:lnSpc>
              <a:buNone/>
            </a:pPr>
            <a:r>
              <a:rPr sz="10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本次论坛控制规模为150人，参会报名额满截止。</a:t>
            </a:r>
            <a:endParaRPr lang="zh-CN" altLang="en-US" sz="10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7365" y="1148715"/>
            <a:ext cx="1101725" cy="206375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75615" y="681990"/>
            <a:ext cx="2091690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l"/>
            <a:r>
              <a:rPr lang="en-US" altLang="zh-CN" sz="3200">
                <a:solidFill>
                  <a:schemeClr val="bg1">
                    <a:alpha val="60000"/>
                  </a:schemeClr>
                </a:solidFill>
                <a:latin typeface="Tahoma" panose="020B0604030504040204" charset="0"/>
                <a:sym typeface="+mn-ea"/>
              </a:rPr>
              <a:t>CONTEXT</a:t>
            </a:r>
            <a:endParaRPr lang="en-US" altLang="zh-CN" sz="3200">
              <a:solidFill>
                <a:schemeClr val="bg1">
                  <a:alpha val="60000"/>
                </a:schemeClr>
              </a:solidFill>
              <a:latin typeface="Tahoma" panose="020B060403050404020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5615" y="1005840"/>
            <a:ext cx="1475740" cy="3683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l"/>
            <a:r>
              <a:rPr lang="zh-CN" altLang="en-US" b="1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会议背景</a:t>
            </a:r>
            <a:endParaRPr lang="zh-CN" altLang="en-US" b="1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31215" y="6433820"/>
            <a:ext cx="1769110" cy="1277620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3044190" y="6468110"/>
            <a:ext cx="1769110" cy="1277620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5292725" y="6468110"/>
            <a:ext cx="1769110" cy="1277620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1790065" y="8109585"/>
            <a:ext cx="1769110" cy="1064895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98925" y="8131810"/>
            <a:ext cx="1769110" cy="1064895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509270" y="5574030"/>
            <a:ext cx="1101725" cy="206375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704215" y="6306820"/>
            <a:ext cx="1769110" cy="1277620"/>
          </a:xfrm>
          <a:prstGeom prst="rect">
            <a:avLst/>
          </a:prstGeom>
          <a:solidFill>
            <a:srgbClr val="FFDD0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458470" y="5716905"/>
            <a:ext cx="98044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>
                <a:solidFill>
                  <a:schemeClr val="bg1"/>
                </a:solidFill>
                <a:latin typeface="Tahoma" panose="020B0604030504040204" charset="0"/>
                <a:ea typeface="宋体" panose="02010600030101010101" pitchFamily="2" charset="-122"/>
              </a:rPr>
              <a:t>1</a:t>
            </a:r>
            <a:endParaRPr lang="en-US" altLang="zh-CN" sz="11500">
              <a:solidFill>
                <a:schemeClr val="bg1"/>
              </a:solidFill>
              <a:latin typeface="Tahoma" panose="020B0604030504040204" charset="0"/>
              <a:ea typeface="宋体" panose="0201060003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52170" y="6476365"/>
            <a:ext cx="1659255" cy="1024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1820"/>
              </a:lnSpc>
            </a:pPr>
            <a:r>
              <a:rPr sz="16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国家对战略性新兴产业矿产中长期需求和部署要求</a:t>
            </a:r>
            <a:endParaRPr lang="zh-CN" altLang="en-US" sz="16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五角星 53"/>
          <p:cNvSpPr/>
          <p:nvPr/>
        </p:nvSpPr>
        <p:spPr>
          <a:xfrm>
            <a:off x="2247900" y="6357620"/>
            <a:ext cx="174625" cy="174625"/>
          </a:xfrm>
          <a:prstGeom prst="star5">
            <a:avLst/>
          </a:prstGeom>
          <a:solidFill>
            <a:schemeClr val="bg1"/>
          </a:solidFill>
          <a:ln w="952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5168265" y="6306820"/>
            <a:ext cx="1769110" cy="1277620"/>
          </a:xfrm>
          <a:prstGeom prst="rect">
            <a:avLst/>
          </a:prstGeom>
          <a:solidFill>
            <a:srgbClr val="FFDD0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五角星 55"/>
          <p:cNvSpPr/>
          <p:nvPr/>
        </p:nvSpPr>
        <p:spPr>
          <a:xfrm>
            <a:off x="6713855" y="6352540"/>
            <a:ext cx="174625" cy="174625"/>
          </a:xfrm>
          <a:prstGeom prst="star5">
            <a:avLst/>
          </a:prstGeom>
          <a:solidFill>
            <a:schemeClr val="bg1"/>
          </a:solidFill>
          <a:ln w="952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5108575" y="5716270"/>
            <a:ext cx="91313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>
                <a:solidFill>
                  <a:schemeClr val="bg1"/>
                </a:solidFill>
                <a:latin typeface="Tahoma" panose="020B0604030504040204" charset="0"/>
                <a:ea typeface="宋体" panose="02010600030101010101" pitchFamily="2" charset="-122"/>
              </a:rPr>
              <a:t>3</a:t>
            </a:r>
            <a:endParaRPr lang="en-US" altLang="zh-CN" sz="11500">
              <a:solidFill>
                <a:schemeClr val="bg1"/>
              </a:solidFill>
              <a:latin typeface="Tahoma" panose="020B0604030504040204" charset="0"/>
              <a:ea typeface="宋体" panose="02010600030101010101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229225" y="6484620"/>
            <a:ext cx="167195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800"/>
              </a:lnSpc>
              <a:buNone/>
            </a:pPr>
            <a:r>
              <a:rPr sz="16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当前矿业热点问题的剖析</a:t>
            </a:r>
            <a:endParaRPr lang="zh-CN" altLang="en-US" sz="16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254625" y="6962140"/>
            <a:ext cx="167195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（投资抉择、环保、税金费、科技革命对矿业影响等）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934335" y="6306820"/>
            <a:ext cx="1769110" cy="1277620"/>
          </a:xfrm>
          <a:prstGeom prst="rect">
            <a:avLst/>
          </a:prstGeom>
          <a:solidFill>
            <a:srgbClr val="FFDD0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五角星 24"/>
          <p:cNvSpPr/>
          <p:nvPr/>
        </p:nvSpPr>
        <p:spPr>
          <a:xfrm>
            <a:off x="4469765" y="6352540"/>
            <a:ext cx="174625" cy="174625"/>
          </a:xfrm>
          <a:prstGeom prst="star5">
            <a:avLst/>
          </a:prstGeom>
          <a:solidFill>
            <a:schemeClr val="bg1"/>
          </a:solidFill>
          <a:ln w="952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2882265" y="5716905"/>
            <a:ext cx="91313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>
                <a:solidFill>
                  <a:schemeClr val="bg1"/>
                </a:solidFill>
                <a:latin typeface="Tahoma" panose="020B0604030504040204" charset="0"/>
                <a:ea typeface="宋体" panose="02010600030101010101" pitchFamily="2" charset="-122"/>
              </a:rPr>
              <a:t>2</a:t>
            </a:r>
            <a:endParaRPr lang="en-US" altLang="zh-CN" sz="11500">
              <a:solidFill>
                <a:schemeClr val="bg1"/>
              </a:solidFill>
              <a:latin typeface="Tahoma" panose="020B0604030504040204" charset="0"/>
              <a:ea typeface="宋体" panose="0201060003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031490" y="6489065"/>
            <a:ext cx="1671955" cy="1024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1820"/>
              </a:lnSpc>
            </a:pPr>
            <a:r>
              <a:rPr sz="16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战略性新兴产业矿产的国际竞争和全球布局的思考、指南</a:t>
            </a:r>
            <a:endParaRPr lang="zh-CN" altLang="en-US" sz="16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663065" y="7982585"/>
            <a:ext cx="1769110" cy="1064895"/>
          </a:xfrm>
          <a:prstGeom prst="rect">
            <a:avLst/>
          </a:prstGeom>
          <a:solidFill>
            <a:srgbClr val="FFDD0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1598295" y="7360920"/>
            <a:ext cx="91313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>
                <a:solidFill>
                  <a:schemeClr val="bg1"/>
                </a:solidFill>
                <a:latin typeface="Tahoma" panose="020B0604030504040204" charset="0"/>
                <a:ea typeface="宋体" panose="02010600030101010101" pitchFamily="2" charset="-122"/>
              </a:rPr>
              <a:t>4</a:t>
            </a:r>
            <a:endParaRPr lang="en-US" altLang="zh-CN" sz="11500">
              <a:solidFill>
                <a:schemeClr val="bg1"/>
              </a:solidFill>
              <a:latin typeface="Tahoma" panose="020B0604030504040204" charset="0"/>
              <a:ea typeface="宋体" panose="0201060003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784985" y="8304530"/>
            <a:ext cx="16725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走出去可能遇到的陷阱剖析</a:t>
            </a:r>
            <a:endParaRPr lang="zh-CN" altLang="en-US" sz="16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9" name="五角星 58"/>
          <p:cNvSpPr/>
          <p:nvPr/>
        </p:nvSpPr>
        <p:spPr>
          <a:xfrm>
            <a:off x="3222625" y="8046085"/>
            <a:ext cx="174625" cy="174625"/>
          </a:xfrm>
          <a:prstGeom prst="star5">
            <a:avLst/>
          </a:prstGeom>
          <a:solidFill>
            <a:schemeClr val="bg1"/>
          </a:solidFill>
          <a:ln w="952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989705" y="7982585"/>
            <a:ext cx="1769110" cy="1064260"/>
          </a:xfrm>
          <a:prstGeom prst="rect">
            <a:avLst/>
          </a:prstGeom>
          <a:solidFill>
            <a:srgbClr val="FFDD0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3900805" y="7377430"/>
            <a:ext cx="91313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>
                <a:solidFill>
                  <a:schemeClr val="bg1"/>
                </a:solidFill>
                <a:latin typeface="Tahoma" panose="020B0604030504040204" charset="0"/>
                <a:ea typeface="宋体" panose="02010600030101010101" pitchFamily="2" charset="-122"/>
              </a:rPr>
              <a:t>5</a:t>
            </a:r>
            <a:endParaRPr lang="en-US" altLang="zh-CN" sz="11500">
              <a:solidFill>
                <a:schemeClr val="bg1"/>
              </a:solidFill>
              <a:latin typeface="Tahoma" panose="020B0604030504040204" charset="0"/>
              <a:ea typeface="宋体" panose="02010600030101010101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098925" y="8326120"/>
            <a:ext cx="167259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800"/>
              </a:lnSpc>
            </a:pPr>
            <a:r>
              <a:rPr sz="16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新兴产业上下游的协调构建</a:t>
            </a:r>
            <a:endParaRPr sz="16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0" name="五角星 59"/>
          <p:cNvSpPr/>
          <p:nvPr/>
        </p:nvSpPr>
        <p:spPr>
          <a:xfrm>
            <a:off x="5558790" y="8046085"/>
            <a:ext cx="174625" cy="174625"/>
          </a:xfrm>
          <a:prstGeom prst="star5">
            <a:avLst/>
          </a:prstGeom>
          <a:solidFill>
            <a:schemeClr val="bg1"/>
          </a:solidFill>
          <a:ln w="952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09270" y="5106035"/>
            <a:ext cx="2713355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l"/>
            <a:r>
              <a:rPr lang="en-US" altLang="zh-CN" sz="3200">
                <a:solidFill>
                  <a:schemeClr val="bg1">
                    <a:alpha val="60000"/>
                  </a:schemeClr>
                </a:solidFill>
                <a:latin typeface="Tahoma" panose="020B0604030504040204" charset="0"/>
                <a:sym typeface="+mn-ea"/>
              </a:rPr>
              <a:t>HIGHLIGHTS</a:t>
            </a:r>
            <a:endParaRPr lang="en-US" altLang="zh-CN" sz="3200">
              <a:solidFill>
                <a:schemeClr val="bg1">
                  <a:alpha val="60000"/>
                </a:schemeClr>
              </a:solidFill>
              <a:latin typeface="Tahoma" panose="020B06040305040402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4670" y="5412105"/>
            <a:ext cx="1475740" cy="3683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l"/>
            <a:r>
              <a:rPr lang="zh-CN" altLang="en-US" b="1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会议亮点</a:t>
            </a:r>
            <a:endParaRPr lang="zh-CN" altLang="en-US" b="1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129280" y="5252720"/>
            <a:ext cx="57600" cy="495300"/>
          </a:xfrm>
          <a:prstGeom prst="rect">
            <a:avLst/>
          </a:prstGeom>
          <a:solidFill>
            <a:srgbClr val="FFEC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ppt背景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5390" cy="99047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52145" y="9920605"/>
            <a:ext cx="64795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</a:rPr>
              <a:t>参会联系：</a:t>
            </a:r>
            <a:r>
              <a:rPr lang="en-US" altLang="zh-CN" sz="1000" b="1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altLang="zh-CN" sz="100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王甜  152 2111 9163      阎俊  138 1863 6392                 </a:t>
            </a:r>
            <a:r>
              <a:rPr lang="zh-CN" sz="100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邮箱：</a:t>
            </a:r>
            <a:r>
              <a:rPr altLang="zh-CN" sz="100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ShanghaiLHT504@163.com</a:t>
            </a:r>
            <a:endParaRPr altLang="zh-CN" sz="100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88365" y="1576705"/>
            <a:ext cx="1101725" cy="206375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56615" y="1109980"/>
            <a:ext cx="2091690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l"/>
            <a:r>
              <a:rPr lang="en-US" altLang="zh-CN" sz="3200">
                <a:solidFill>
                  <a:schemeClr val="bg1">
                    <a:alpha val="60000"/>
                  </a:schemeClr>
                </a:solidFill>
                <a:latin typeface="Tahoma" panose="020B0604030504040204" charset="0"/>
                <a:sym typeface="+mn-ea"/>
              </a:rPr>
              <a:t>CONTENT</a:t>
            </a:r>
            <a:endParaRPr lang="en-US" altLang="zh-CN" sz="3200">
              <a:solidFill>
                <a:schemeClr val="bg1">
                  <a:alpha val="60000"/>
                </a:schemeClr>
              </a:solidFill>
              <a:latin typeface="Tahoma" panose="020B060403050404020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6615" y="1433830"/>
            <a:ext cx="1475740" cy="3683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l"/>
            <a:r>
              <a:rPr lang="zh-CN" altLang="en-US" b="1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会议安排</a:t>
            </a:r>
            <a:endParaRPr lang="zh-CN" altLang="en-US" b="1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36625" y="3347720"/>
            <a:ext cx="756000" cy="28800"/>
          </a:xfrm>
          <a:prstGeom prst="rect">
            <a:avLst/>
          </a:prstGeom>
          <a:solidFill>
            <a:srgbClr val="FFEC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36625" y="2616200"/>
            <a:ext cx="756000" cy="28800"/>
          </a:xfrm>
          <a:prstGeom prst="rect">
            <a:avLst/>
          </a:prstGeom>
          <a:solidFill>
            <a:srgbClr val="FFEC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36625" y="4079748"/>
            <a:ext cx="1116000" cy="28800"/>
          </a:xfrm>
          <a:prstGeom prst="rect">
            <a:avLst/>
          </a:prstGeom>
          <a:solidFill>
            <a:srgbClr val="FFEC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36625" y="5764022"/>
            <a:ext cx="756000" cy="28800"/>
          </a:xfrm>
          <a:prstGeom prst="rect">
            <a:avLst/>
          </a:prstGeom>
          <a:solidFill>
            <a:srgbClr val="FFEC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36625" y="6493510"/>
            <a:ext cx="1620000" cy="28800"/>
          </a:xfrm>
          <a:prstGeom prst="rect">
            <a:avLst/>
          </a:prstGeom>
          <a:solidFill>
            <a:srgbClr val="FFEC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36625" y="7447026"/>
            <a:ext cx="756000" cy="28800"/>
          </a:xfrm>
          <a:prstGeom prst="rect">
            <a:avLst/>
          </a:prstGeom>
          <a:solidFill>
            <a:srgbClr val="FFEC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56615" y="2353945"/>
            <a:ext cx="4921250" cy="6311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ts val="1940"/>
              </a:lnSpc>
            </a:pPr>
            <a:r>
              <a:rPr lang="zh-CN" altLang="en-US" sz="1400" b="1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论坛主题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中美贸易战视角下的矿业趋势和博弈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400" b="1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论坛时间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2019年11月4日上午8:00报到，9:00开始，17:30结束，会期一天。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400" b="1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演讲报告内容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1、新兴产业矿产竞争与全球资源布局；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2、当前矿业热点剖析；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3、全球资源配置中值得警惕的陷阱；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4、新兴产业的并购及产业链的构建——从铯说起；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5、互动环节，答疑。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400" b="1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论坛地点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上海市静安区灵石路930号地质大厦二楼会议厅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400" b="1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报名及费用缴纳方式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参会代表每人缴纳会务费800元（后附报名回执）。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中午用餐由会议统一安排。住宿由代表自行方便，费用自理。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400" b="1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付费方式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收款单位：中色丝路矿业咨询（北京）有限公司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开户银行：华夏银行北京紫竹桥支行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地    址：北京市朝阳区安外北苑5号院四区有色地质大厦820/822室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ts val="1940"/>
              </a:lnSpc>
            </a:pPr>
            <a:r>
              <a:rPr lang="zh-CN" altLang="en-US" sz="12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账    号：10279000001027521</a:t>
            </a:r>
            <a:endParaRPr lang="zh-CN" altLang="en-US" sz="12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760595" y="4354195"/>
            <a:ext cx="2552700" cy="2386965"/>
          </a:xfrm>
          <a:prstGeom prst="rect">
            <a:avLst/>
          </a:prstGeom>
          <a:noFill/>
          <a:ln w="158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EC4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195" y="4191635"/>
            <a:ext cx="2607310" cy="2433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背景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5390" cy="99047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52145" y="9920605"/>
            <a:ext cx="64795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</a:rPr>
              <a:t>参会联系：</a:t>
            </a:r>
            <a:r>
              <a:rPr lang="en-US" altLang="zh-CN" sz="1000" b="1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altLang="zh-CN" sz="100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王甜  152 2111 9163      阎俊  138 1863 6392                 </a:t>
            </a:r>
            <a:r>
              <a:rPr lang="zh-CN" sz="100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邮箱：</a:t>
            </a:r>
            <a:r>
              <a:rPr altLang="zh-CN" sz="100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ShanghaiLHT504@163.com</a:t>
            </a:r>
            <a:endParaRPr altLang="zh-CN" sz="100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88365" y="1576705"/>
            <a:ext cx="1101725" cy="206375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56615" y="1109980"/>
            <a:ext cx="2091690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l"/>
            <a:r>
              <a:rPr lang="en-US" altLang="zh-CN" sz="3200">
                <a:solidFill>
                  <a:schemeClr val="bg1">
                    <a:alpha val="60000"/>
                  </a:schemeClr>
                </a:solidFill>
                <a:latin typeface="Tahoma" panose="020B0604030504040204" charset="0"/>
                <a:sym typeface="+mn-ea"/>
              </a:rPr>
              <a:t>RECEIPT</a:t>
            </a:r>
            <a:endParaRPr lang="en-US" altLang="zh-CN" sz="3200">
              <a:solidFill>
                <a:schemeClr val="bg1">
                  <a:alpha val="60000"/>
                </a:schemeClr>
              </a:solidFill>
              <a:latin typeface="Tahoma" panose="020B06040305040402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6615" y="1414780"/>
            <a:ext cx="1475740" cy="3683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l"/>
            <a:r>
              <a:rPr lang="zh-CN" altLang="en-US" b="1" dirty="0" smtClean="0">
                <a:solidFill>
                  <a:srgbClr val="45477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报名回执</a:t>
            </a:r>
            <a:endParaRPr lang="zh-CN" altLang="en-US" b="1" dirty="0" smtClean="0">
              <a:solidFill>
                <a:srgbClr val="45477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80745" y="1939925"/>
            <a:ext cx="5778500" cy="7404100"/>
          </a:xfrm>
          <a:prstGeom prst="rect">
            <a:avLst/>
          </a:prstGeom>
          <a:solidFill>
            <a:srgbClr val="4379D1">
              <a:alpha val="22000"/>
            </a:srgbClr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796540" y="1174750"/>
            <a:ext cx="40157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1620"/>
              </a:lnSpc>
            </a:pPr>
            <a:r>
              <a:rPr lang="zh-CN" altLang="en-US" sz="1100">
                <a:solidFill>
                  <a:srgbClr val="100E37"/>
                </a:solidFill>
                <a:latin typeface="微软雅黑" panose="020B0503020204020204" charset="-122"/>
                <a:ea typeface="微软雅黑" panose="020B0503020204020204" charset="-122"/>
              </a:rPr>
              <a:t>注：此表复印有效，填毕于2019年10月20日前将电子版回执发送至邮箱：ShanghaiLHT504@163.com </a:t>
            </a:r>
            <a:endParaRPr lang="zh-CN" altLang="en-US" sz="1100">
              <a:solidFill>
                <a:srgbClr val="100E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856615" y="1950720"/>
          <a:ext cx="5802629" cy="73933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6265"/>
                <a:gridCol w="495909"/>
                <a:gridCol w="1143195"/>
                <a:gridCol w="1042584"/>
                <a:gridCol w="1066632"/>
                <a:gridCol w="868044"/>
              </a:tblGrid>
              <a:tr h="47972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单位名称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地址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邮编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联系人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电话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传真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参会代表姓名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性别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职务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电话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手机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电子邮箱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是否走出去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国别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地区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86419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矿种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勘查(如有请勾选)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开发(如有请勾选)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86419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建议与征询（有何需求）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 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2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备注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100" dirty="0">
                          <a:ln>
                            <a:noFill/>
                          </a:ln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（地质大厦附近有全季、莫泰、如家、汉庭等酒店可供选择）</a:t>
                      </a:r>
                      <a:endParaRPr lang="zh-CN" sz="11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pitchFamily="34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1870</Words>
  <Application>WPS 演示</Application>
  <PresentationFormat>自定义</PresentationFormat>
  <Paragraphs>292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Tahoma</vt:lpstr>
      <vt:lpstr>Arial Unicode MS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>mycomputer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陈邵琴</dc:creator>
  <cp:lastModifiedBy>suki屈妍</cp:lastModifiedBy>
  <cp:revision>153</cp:revision>
  <dcterms:created xsi:type="dcterms:W3CDTF">2019-09-23T06:14:00Z</dcterms:created>
  <dcterms:modified xsi:type="dcterms:W3CDTF">2019-09-29T03:02:48Z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